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8" r:id="rId4"/>
    <p:sldId id="269" r:id="rId5"/>
    <p:sldId id="267" r:id="rId6"/>
    <p:sldId id="270" r:id="rId7"/>
    <p:sldId id="271" r:id="rId8"/>
    <p:sldId id="264" r:id="rId9"/>
    <p:sldId id="272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00FF"/>
    <a:srgbClr val="030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364C41-7C69-3E4D-78F6-1B3E678882AF}" v="595" vWet="599" dt="2023-05-22T22:57:32.889"/>
    <p1510:client id="{802E4E47-44FF-4347-9646-939B48D2A416}" v="788" dt="2023-05-22T01:07:57.819"/>
    <p1510:client id="{B4E20B5A-8F83-434B-82B3-765859E5A959}" v="5" dt="2023-05-22T22:56:27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26.05.2023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jpe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hyperlink" Target="https://app.powerbi.com/groups/me/reports/9220f5a5-07bf-4cd7-8891-c26888a3f09d/ReportSection1ecfdd445384c99911e4?experience=power-b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16BF5DF-AE31-36C3-898E-7D83AAE6F795}"/>
              </a:ext>
            </a:extLst>
          </p:cNvPr>
          <p:cNvSpPr txBox="1"/>
          <p:nvPr/>
        </p:nvSpPr>
        <p:spPr>
          <a:xfrm>
            <a:off x="876601" y="2707340"/>
            <a:ext cx="5836319" cy="143326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Projeto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de </a:t>
            </a: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Pesquisa</a:t>
            </a:r>
            <a:endParaRPr lang="en-US" sz="4800" b="1" dirty="0">
              <a:blipFill>
                <a:blip r:embed="rId2"/>
                <a:stretch>
                  <a:fillRect/>
                </a:stretch>
              </a:blipFill>
              <a:effectLst>
                <a:glow rad="25400">
                  <a:schemeClr val="tx1"/>
                </a:glow>
                <a:outerShdw blurRad="50800" dist="38100" dir="2700000" algn="tl" rotWithShape="0">
                  <a:srgbClr val="000099">
                    <a:alpha val="40000"/>
                  </a:srgbClr>
                </a:outerShdw>
              </a:effectLst>
              <a:latin typeface="Calibri"/>
              <a:ea typeface="+mj-ea"/>
              <a:cs typeface="Calibri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Aplicativo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</a:t>
            </a: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Abastece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</a:t>
            </a: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Aí</a:t>
            </a:r>
            <a:endParaRPr lang="en-US" sz="4800" dirty="0">
              <a:blipFill>
                <a:blip r:embed="rId2"/>
                <a:stretch>
                  <a:fillRect/>
                </a:stretch>
              </a:blipFill>
              <a:effectLst>
                <a:glow rad="25400">
                  <a:schemeClr val="tx1"/>
                </a:glow>
                <a:outerShdw blurRad="50800" dist="38100" dir="2700000" algn="tl" rotWithShape="0">
                  <a:srgbClr val="000099">
                    <a:alpha val="40000"/>
                  </a:srgbClr>
                </a:outerShdw>
              </a:effectLst>
              <a:latin typeface="Calibri"/>
              <a:ea typeface="+mj-ea"/>
              <a:cs typeface="Calibri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02C5CA55-26B8-2EBB-5F75-4CC86938D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0583" y="471748"/>
            <a:ext cx="2552007" cy="2552007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162" y="4375587"/>
            <a:ext cx="4324849" cy="115329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A3D6A58-DD21-088B-480D-1C546073DEDE}"/>
              </a:ext>
            </a:extLst>
          </p:cNvPr>
          <p:cNvSpPr txBox="1"/>
          <p:nvPr/>
        </p:nvSpPr>
        <p:spPr>
          <a:xfrm>
            <a:off x="2413000" y="693615"/>
            <a:ext cx="2743199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9933" y="5922019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A9D719B-43DD-6B91-585F-62EE76786FA0}"/>
              </a:ext>
            </a:extLst>
          </p:cNvPr>
          <p:cNvSpPr txBox="1"/>
          <p:nvPr/>
        </p:nvSpPr>
        <p:spPr>
          <a:xfrm>
            <a:off x="71717" y="1951458"/>
            <a:ext cx="89968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Este é um Projeto Integrador do </a:t>
            </a:r>
            <a:r>
              <a:rPr lang="pt-BR" sz="2000" dirty="0" err="1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Bootcamp</a:t>
            </a:r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 Inclusão Tech Inteligência de Dados realizado pela Gama </a:t>
            </a:r>
            <a:r>
              <a:rPr lang="pt-BR" sz="2000" dirty="0" err="1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Academy</a:t>
            </a:r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 patrocinado pela Ipiranga Tech, no qual realizamos uma pesquisa sobre o uso do App </a:t>
            </a:r>
            <a:r>
              <a:rPr lang="pt-BR" sz="2000" b="1" u="sng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Arial"/>
              </a:rPr>
              <a:t>Abastece Aí</a:t>
            </a:r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 dos Postos Ipiranga.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CD0069C-4C16-94A8-7FFD-F31BAD15DF1B}"/>
              </a:ext>
            </a:extLst>
          </p:cNvPr>
          <p:cNvSpPr txBox="1"/>
          <p:nvPr/>
        </p:nvSpPr>
        <p:spPr>
          <a:xfrm>
            <a:off x="3574606" y="-9564"/>
            <a:ext cx="4763429" cy="523220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  <a:scene3d>
              <a:camera prst="orthographicFront"/>
              <a:lightRig rig="balanced" dir="t"/>
            </a:scene3d>
            <a:sp3d>
              <a:bevelT w="12700" h="101600"/>
              <a:bevelB w="44450" h="101600"/>
            </a:sp3d>
          </a:bodyPr>
          <a:lstStyle/>
          <a:p>
            <a:pPr algn="ctr"/>
            <a:r>
              <a:rPr lang="pt-BR" sz="2800" b="1" i="1" dirty="0">
                <a:blipFill dpi="0" rotWithShape="1">
                  <a:blip r:embed="rId4"/>
                  <a:srcRect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8000" dist="101600" dir="5400000" sy="-100000" algn="bl" rotWithShape="0"/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Pesquisa do Aplicativo</a:t>
            </a:r>
          </a:p>
        </p:txBody>
      </p:sp>
      <p:pic>
        <p:nvPicPr>
          <p:cNvPr id="10" name="Imagem 9" descr="Uma imagem contendo placa, frente, pessoas, grande&#10;&#10;Descrição gerada automaticamente">
            <a:extLst>
              <a:ext uri="{FF2B5EF4-FFF2-40B4-BE49-F238E27FC236}">
                <a16:creationId xmlns:a16="http://schemas.microsoft.com/office/drawing/2014/main" id="{13AEBABF-88DC-1240-0208-DEDAB654586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687" y="868926"/>
            <a:ext cx="753266" cy="75326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46A3009-40CB-C1DA-333D-C13F28F0B3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1006" y="3831198"/>
            <a:ext cx="1558054" cy="20000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430239C-29EE-B248-F5EC-7BE60C2F3C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409" y="3831198"/>
            <a:ext cx="1558800" cy="1963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B624E456-6D91-1672-715A-8A3A9FED02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42678" y="3831198"/>
            <a:ext cx="1558800" cy="1963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F7E0AE8-4C84-7B9E-E509-7289F81059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83795" y="3843633"/>
            <a:ext cx="1421937" cy="1962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779904F-68F8-8D1B-1223-0300A80A3A50}"/>
              </a:ext>
            </a:extLst>
          </p:cNvPr>
          <p:cNvSpPr txBox="1"/>
          <p:nvPr/>
        </p:nvSpPr>
        <p:spPr>
          <a:xfrm>
            <a:off x="2244068" y="3197640"/>
            <a:ext cx="5004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Equipe do Projeto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D09EB92-8EF3-5CA3-C129-1F215907F7A4}"/>
              </a:ext>
            </a:extLst>
          </p:cNvPr>
          <p:cNvSpPr txBox="1"/>
          <p:nvPr/>
        </p:nvSpPr>
        <p:spPr>
          <a:xfrm>
            <a:off x="7390235" y="584622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Rafael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A53233B-3186-DD75-F00E-97121E97C0E1}"/>
              </a:ext>
            </a:extLst>
          </p:cNvPr>
          <p:cNvSpPr txBox="1"/>
          <p:nvPr/>
        </p:nvSpPr>
        <p:spPr>
          <a:xfrm>
            <a:off x="282519" y="583120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Ângela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568B549-B533-56A3-58B7-73A6296D90C4}"/>
              </a:ext>
            </a:extLst>
          </p:cNvPr>
          <p:cNvSpPr txBox="1"/>
          <p:nvPr/>
        </p:nvSpPr>
        <p:spPr>
          <a:xfrm>
            <a:off x="2032280" y="584622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Caroline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5D1EA00-ECEC-B7CC-14F5-300410BF1582}"/>
              </a:ext>
            </a:extLst>
          </p:cNvPr>
          <p:cNvSpPr txBox="1"/>
          <p:nvPr/>
        </p:nvSpPr>
        <p:spPr>
          <a:xfrm>
            <a:off x="5465915" y="5846220"/>
            <a:ext cx="1657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Wanderson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8B94BE4-896B-500D-9441-9B62207A1D8E}"/>
              </a:ext>
            </a:extLst>
          </p:cNvPr>
          <p:cNvSpPr txBox="1"/>
          <p:nvPr/>
        </p:nvSpPr>
        <p:spPr>
          <a:xfrm>
            <a:off x="3843314" y="5846220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Mateus</a:t>
            </a:r>
          </a:p>
        </p:txBody>
      </p:sp>
      <p:pic>
        <p:nvPicPr>
          <p:cNvPr id="3" name="Imagem 2" descr="Homem de camisa azul olhando para a câmera&#10;&#10;Descrição gerada automaticamente">
            <a:extLst>
              <a:ext uri="{FF2B5EF4-FFF2-40B4-BE49-F238E27FC236}">
                <a16:creationId xmlns:a16="http://schemas.microsoft.com/office/drawing/2014/main" id="{B95E58AD-560F-780E-DD41-8207683204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611" y="3831197"/>
            <a:ext cx="1554480" cy="20141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8356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4391" y="2838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4F2EF46-9E09-0DE1-F453-6298FE88D3C4}"/>
              </a:ext>
            </a:extLst>
          </p:cNvPr>
          <p:cNvSpPr txBox="1"/>
          <p:nvPr/>
        </p:nvSpPr>
        <p:spPr>
          <a:xfrm>
            <a:off x="53788" y="631715"/>
            <a:ext cx="90151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Gerenciamento do Projeto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alcançar nossos objetivos, utilizamos uma abordagem metodológica baseada em princípios ágeis, utilizando as metodologias Scrum e </a:t>
            </a:r>
            <a:r>
              <a:rPr lang="pt-BR" dirty="0" err="1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Kanban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 para gerenciar o processo de coleta de dados, análise e visualização dos resultados.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A05037AB-1B50-2839-CDD2-EA44CEE92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5" y="1523052"/>
            <a:ext cx="12066494" cy="529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0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8553" y="516301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489AF73-020C-0508-0F81-1A51A6BEEC3C}"/>
              </a:ext>
            </a:extLst>
          </p:cNvPr>
          <p:cNvSpPr txBox="1"/>
          <p:nvPr/>
        </p:nvSpPr>
        <p:spPr>
          <a:xfrm>
            <a:off x="32112" y="666250"/>
            <a:ext cx="903642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Planejamento e Coleta de Dados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Iniciamos o processo com o estabelecimento de metas claras e a definição das questões de pesquisa. Para a coleta de dados, optamos por utilizar um formulário online, especificamente o Google </a:t>
            </a:r>
            <a:r>
              <a:rPr lang="pt-BR" sz="1600" dirty="0" err="1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Forms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, que nos permitiu criar um questionário estruturado e de fácil acesso para os participantes. O formulário foi projetado para capturar informações demográficas, o nível de conhecimento do aplicativo, o padrão de uso e a satisfação dos usuários.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7E6CDE2-4C6C-FCE7-BD9A-E17645B92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682" y="2047874"/>
            <a:ext cx="6836100" cy="472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47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9A9B655-A105-0162-96CA-D523B6D8ABE5}"/>
              </a:ext>
            </a:extLst>
          </p:cNvPr>
          <p:cNvSpPr txBox="1"/>
          <p:nvPr/>
        </p:nvSpPr>
        <p:spPr>
          <a:xfrm>
            <a:off x="176840" y="786766"/>
            <a:ext cx="88916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Armazenamento &amp; Compartilhamento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Utilizamos a ferramenta de versionamento GitHub para armazenamento de todos os arquivos utilizados no projeto para compartilhamento das informações de maneira centralizada.</a:t>
            </a: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2B004DE3-2903-A025-33BE-3C2D2C7E00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211" y="1732604"/>
            <a:ext cx="7034242" cy="502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450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CBA85DD-D7AD-2D66-9786-3CE23BDF1608}"/>
              </a:ext>
            </a:extLst>
          </p:cNvPr>
          <p:cNvSpPr txBox="1"/>
          <p:nvPr/>
        </p:nvSpPr>
        <p:spPr>
          <a:xfrm>
            <a:off x="80682" y="792361"/>
            <a:ext cx="898785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Análise de Dados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Após a coleta dos dados, realizamos a estruturação dos dados utilizando o Microsoft Excel. Criamos uma estrutura adequada para armazenar as informações coletadas, garantindo a integridade e organização dos dados. 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CAD1F1F-F252-B7A8-0EB4-770697B8F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5" y="1899477"/>
            <a:ext cx="9448800" cy="483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92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612461F-7774-B0F6-2E52-8760230CE49E}"/>
              </a:ext>
            </a:extLst>
          </p:cNvPr>
          <p:cNvSpPr txBox="1"/>
          <p:nvPr/>
        </p:nvSpPr>
        <p:spPr>
          <a:xfrm>
            <a:off x="176839" y="780860"/>
            <a:ext cx="88916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Design de Interface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 Para edição das imagens que foram utilizadas no projeto, trabalhamos com o Software Adobe Fireworks, a criação dos diversos Layouts do Projeto foi utilizado o software Microsoft Power Point.</a:t>
            </a: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AA6656E-930F-CB33-BA0A-68B032685C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58" y="1769994"/>
            <a:ext cx="9914965" cy="49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8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02C5CA55-26B8-2EBB-5F75-4CC86938D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92" y="-1033306"/>
            <a:ext cx="3400113" cy="3419652"/>
          </a:xfrm>
          <a:prstGeom prst="rect">
            <a:avLst/>
          </a:prstGeom>
        </p:spPr>
      </p:pic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3246" y="6130778"/>
            <a:ext cx="2342662" cy="62405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89776F3-334C-70E4-656C-D2CD0EA06DBC}"/>
              </a:ext>
            </a:extLst>
          </p:cNvPr>
          <p:cNvSpPr txBox="1"/>
          <p:nvPr/>
        </p:nvSpPr>
        <p:spPr>
          <a:xfrm>
            <a:off x="72570" y="1669142"/>
            <a:ext cx="842735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Calibri"/>
            </a:endParaRPr>
          </a:p>
          <a:p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Arial"/>
            </a:endParaRPr>
          </a:p>
          <a:p>
            <a:endParaRPr lang="pt-BR" dirty="0">
              <a:latin typeface="Arial"/>
              <a:ea typeface="+mn-lt"/>
              <a:cs typeface="Arial"/>
            </a:endParaRPr>
          </a:p>
          <a:p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Calibri"/>
            </a:endParaRPr>
          </a:p>
          <a:p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BA047E6-986D-D899-F29B-2F472911A91E}"/>
              </a:ext>
            </a:extLst>
          </p:cNvPr>
          <p:cNvSpPr txBox="1"/>
          <p:nvPr/>
        </p:nvSpPr>
        <p:spPr>
          <a:xfrm>
            <a:off x="72570" y="1599362"/>
            <a:ext cx="8995964" cy="4770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Objetivos do Dashboard:</a:t>
            </a:r>
          </a:p>
          <a:p>
            <a:pPr algn="just"/>
            <a:endParaRPr lang="pt-BR" sz="1600" b="1" i="1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Avaliar o nível de conhecimento do aplicativo Ipiranga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Nosso primeiro objetivo foi determinar o grau de conhecimento que as pessoas têm em relação ao aplicativo da Ipiranga. Queríamos entender se ele é amplamente conhecido e utilizado ou se ainda existe um potencial para aumentar a sua divulgação.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Explorar características demográficas, incluindo gênero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Além do conhecimento do aplicativo, também buscamos coletar dados demográficos dos participantes, como gênero, idade e região de residência. Essas informações nos permitem identificar possíveis variações no conhecimento e no uso do aplicativo em diferentes grupos, incluindo uma análise específica por gênero.</a:t>
            </a: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Analisar o padrão de uso do aplicativo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entender melhor como as pessoas estão utilizando o aplicativo da Ipiranga, investigamos o padrão de uso em termos de frequência, funcionalidades mais utilizadas e finalidades principais. Esses insights podem ajudar a empresa a aprimorar a experiência do usuário e adaptar as funcionalidades de acordo com as necessidades e preferências dos usuários.</a:t>
            </a: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/>
              </a:rPr>
              <a:t>Avaliar a satisfação dos usuários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cs typeface="Calibri"/>
              </a:rPr>
              <a:t>: Por fim, o objetivo final deste estudo foi avaliar a satisfação geral dos usuários com o aplicativo Ipiranga. Buscamos compreender se o aplicativo atende às expectativas dos usuários, se suas funcionalidades são consideradas úteis.</a:t>
            </a:r>
          </a:p>
        </p:txBody>
      </p:sp>
    </p:spTree>
    <p:extLst>
      <p:ext uri="{BB962C8B-B14F-4D97-AF65-F5344CB8AC3E}">
        <p14:creationId xmlns:p14="http://schemas.microsoft.com/office/powerpoint/2010/main" val="691540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CD9770E-AD60-F11F-A6B5-4F6AE820C24D}"/>
              </a:ext>
            </a:extLst>
          </p:cNvPr>
          <p:cNvSpPr txBox="1"/>
          <p:nvPr/>
        </p:nvSpPr>
        <p:spPr>
          <a:xfrm>
            <a:off x="176839" y="795049"/>
            <a:ext cx="88916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Visualização de Dados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criar visualizações mais avançadas e intuitivas dos resultados, utilizamos a ferramenta Power BI. Com ela, pudemos criar painéis interativos, gráficos dinâmicos e relatórios personalizados. Isso nos permitiu apresentar os resultados de forma clara e acessível, tornando mais fácil a interpretação dos dados, como podem ver: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11" name="Imagem 10" descr="Interface gráfica do usuário, Aplicativo&#10;&#10;Descrição gerada automaticamente">
            <a:hlinkClick r:id="rId4"/>
            <a:extLst>
              <a:ext uri="{FF2B5EF4-FFF2-40B4-BE49-F238E27FC236}">
                <a16:creationId xmlns:a16="http://schemas.microsoft.com/office/drawing/2014/main" id="{9305464D-B595-D8DE-0554-E4292302C4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036" y="2058835"/>
            <a:ext cx="8346141" cy="469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066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284</TotalTime>
  <Words>551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Arial,Sans-Serif</vt:lpstr>
      <vt:lpstr>Calibri</vt:lpstr>
      <vt:lpstr>Calibri Light</vt:lpstr>
      <vt:lpstr>Verdana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WANDERSON ALBERTO SILVEIRA ANDRADE SANTOS</cp:lastModifiedBy>
  <cp:revision>304</cp:revision>
  <dcterms:created xsi:type="dcterms:W3CDTF">2023-05-21T23:17:42Z</dcterms:created>
  <dcterms:modified xsi:type="dcterms:W3CDTF">2023-05-26T11:13:01Z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0459ad-4eb7-43ee-b2e0-a4f39d08f16c_Enabled">
    <vt:lpwstr>true</vt:lpwstr>
  </property>
  <property fmtid="{D5CDD505-2E9C-101B-9397-08002B2CF9AE}" pid="3" name="MSIP_Label_ad0459ad-4eb7-43ee-b2e0-a4f39d08f16c_SetDate">
    <vt:lpwstr>2023-05-23T01:05:25Z</vt:lpwstr>
  </property>
  <property fmtid="{D5CDD505-2E9C-101B-9397-08002B2CF9AE}" pid="4" name="MSIP_Label_ad0459ad-4eb7-43ee-b2e0-a4f39d08f16c_Method">
    <vt:lpwstr>Standard</vt:lpwstr>
  </property>
  <property fmtid="{D5CDD505-2E9C-101B-9397-08002B2CF9AE}" pid="5" name="MSIP_Label_ad0459ad-4eb7-43ee-b2e0-a4f39d08f16c_Name">
    <vt:lpwstr>Private</vt:lpwstr>
  </property>
  <property fmtid="{D5CDD505-2E9C-101B-9397-08002B2CF9AE}" pid="6" name="MSIP_Label_ad0459ad-4eb7-43ee-b2e0-a4f39d08f16c_SiteId">
    <vt:lpwstr>1b5ba8a2-315d-45ce-959a-42b748c01de7</vt:lpwstr>
  </property>
  <property fmtid="{D5CDD505-2E9C-101B-9397-08002B2CF9AE}" pid="7" name="MSIP_Label_ad0459ad-4eb7-43ee-b2e0-a4f39d08f16c_ActionId">
    <vt:lpwstr>60551f75-d527-4946-be30-8675bf45e92a</vt:lpwstr>
  </property>
  <property fmtid="{D5CDD505-2E9C-101B-9397-08002B2CF9AE}" pid="8" name="MSIP_Label_ad0459ad-4eb7-43ee-b2e0-a4f39d08f16c_ContentBits">
    <vt:lpwstr>0</vt:lpwstr>
  </property>
</Properties>
</file>

<file path=docProps/thumbnail.jpeg>
</file>